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84" r:id="rId3"/>
    <p:sldId id="259" r:id="rId4"/>
    <p:sldId id="297" r:id="rId5"/>
    <p:sldId id="287" r:id="rId6"/>
    <p:sldId id="266" r:id="rId7"/>
    <p:sldId id="264" r:id="rId8"/>
    <p:sldId id="281" r:id="rId9"/>
    <p:sldId id="290" r:id="rId10"/>
    <p:sldId id="291" r:id="rId11"/>
    <p:sldId id="274" r:id="rId12"/>
    <p:sldId id="282" r:id="rId13"/>
    <p:sldId id="260" r:id="rId14"/>
    <p:sldId id="276" r:id="rId15"/>
    <p:sldId id="296" r:id="rId16"/>
    <p:sldId id="288" r:id="rId17"/>
    <p:sldId id="289" r:id="rId18"/>
    <p:sldId id="292" r:id="rId19"/>
    <p:sldId id="293" r:id="rId20"/>
    <p:sldId id="294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ðal stíll 2 - Áhersl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66" d="100"/>
          <a:sy n="66" d="100"/>
        </p:scale>
        <p:origin x="13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991C5-074C-435D-8041-E7754699FE94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59D5D-1424-475B-A9FD-0AA866FEE1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128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7B08-D523-499E-AAB3-8F089C2478EC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2941A-FAB5-4B5D-869C-214E0A30B92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945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1999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12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167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033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flafyrirsög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086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599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898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914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065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4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19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DD7DDD-16AF-499E-BFB9-15D8DA995C5D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7E1D75-8F59-4256-B11F-A49D755BF84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98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v.is/page/2017-lokaverkefni" TargetMode="External"/><Relationship Id="rId2" Type="http://schemas.openxmlformats.org/officeDocument/2006/relationships/hyperlink" Target="http://retto.is/retto/page.aspx?id=4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ugalaekjarskoli.is/nam/verkefni-nemenda-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95023" y="3356992"/>
            <a:ext cx="6965245" cy="2016224"/>
          </a:xfrm>
        </p:spPr>
        <p:txBody>
          <a:bodyPr>
            <a:normAutofit fontScale="90000"/>
          </a:bodyPr>
          <a:lstStyle/>
          <a:p>
            <a:pPr algn="r"/>
            <a:r>
              <a:rPr lang="is-IS" sz="107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>Lokaverkefni</a:t>
            </a:r>
            <a:r>
              <a:rPr lang="is-IS" sz="10700" dirty="0">
                <a:solidFill>
                  <a:srgbClr val="1103C5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/>
            </a:r>
            <a:br>
              <a:rPr lang="is-IS" sz="10700" dirty="0">
                <a:solidFill>
                  <a:srgbClr val="1103C5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</a:br>
            <a:r>
              <a:rPr lang="is-IS" sz="7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>í 10</a:t>
            </a:r>
            <a:r>
              <a:rPr lang="is-IS" sz="7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>. </a:t>
            </a:r>
            <a:r>
              <a:rPr lang="is-IS" sz="7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>bekk </a:t>
            </a:r>
            <a:r>
              <a:rPr lang="is-IS" dirty="0">
                <a:solidFill>
                  <a:srgbClr val="C00000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/>
            </a:r>
            <a:br>
              <a:rPr lang="is-IS" dirty="0">
                <a:solidFill>
                  <a:srgbClr val="C00000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</a:br>
            <a:r>
              <a:rPr lang="is-IS" dirty="0">
                <a:solidFill>
                  <a:srgbClr val="C00000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/>
            </a:r>
            <a:br>
              <a:rPr lang="is-IS" dirty="0">
                <a:solidFill>
                  <a:srgbClr val="C00000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</a:b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789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b="1" dirty="0" smtClean="0">
                <a:solidFill>
                  <a:schemeClr val="tx1"/>
                </a:solidFill>
                <a:latin typeface="Calibri" pitchFamily="34" charset="0"/>
              </a:rPr>
              <a:t>Verkefnið</a:t>
            </a:r>
            <a:endParaRPr lang="is-I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80" y="1412776"/>
            <a:ext cx="77038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s-IS" dirty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is-IS" sz="2400" dirty="0">
                <a:latin typeface="Calibri" panose="020F0502020204030204" pitchFamily="34" charset="0"/>
              </a:rPr>
              <a:t>Hver hópur fær </a:t>
            </a:r>
            <a:r>
              <a:rPr lang="is-IS" sz="2400" b="1" dirty="0">
                <a:latin typeface="Calibri" panose="020F0502020204030204" pitchFamily="34" charset="0"/>
              </a:rPr>
              <a:t>leiðbeinenda</a:t>
            </a:r>
            <a:r>
              <a:rPr lang="is-IS" sz="2400" dirty="0">
                <a:latin typeface="Calibri" panose="020F0502020204030204" pitchFamily="34" charset="0"/>
              </a:rPr>
              <a:t> sem fundað er </a:t>
            </a:r>
            <a:r>
              <a:rPr lang="is-IS" sz="2400" dirty="0" smtClean="0">
                <a:latin typeface="Calibri" panose="020F0502020204030204" pitchFamily="34" charset="0"/>
              </a:rPr>
              <a:t>með </a:t>
            </a:r>
            <a:r>
              <a:rPr lang="is-IS" sz="2400" dirty="0">
                <a:latin typeface="Calibri" panose="020F0502020204030204" pitchFamily="34" charset="0"/>
              </a:rPr>
              <a:t>reglulega, </a:t>
            </a:r>
            <a:r>
              <a:rPr lang="is-IS" sz="2400" dirty="0" smtClean="0">
                <a:latin typeface="Calibri" panose="020F0502020204030204" pitchFamily="34" charset="0"/>
              </a:rPr>
              <a:t>en auk þess hitta nemendur hann kl. 8.10 á hverjum degi. </a:t>
            </a:r>
            <a:r>
              <a:rPr lang="is-IS" sz="2400" dirty="0">
                <a:latin typeface="Calibri" panose="020F0502020204030204" pitchFamily="34" charset="0"/>
              </a:rPr>
              <a:t>Leiðbeinendur eru ráðgefandi og aðstoða nemendur eins og þörf er á</a:t>
            </a:r>
            <a:r>
              <a:rPr lang="is-IS" sz="2400" dirty="0" smtClean="0">
                <a:latin typeface="Calibri" panose="020F0502020204030204" pitchFamily="34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s-IS" sz="2400" b="1" dirty="0">
                <a:latin typeface="Calibri" panose="020F0502020204030204" pitchFamily="34" charset="0"/>
              </a:rPr>
              <a:t>Matið á verkefnunum </a:t>
            </a:r>
            <a:r>
              <a:rPr lang="is-IS" sz="2400" dirty="0">
                <a:latin typeface="Calibri" panose="020F0502020204030204" pitchFamily="34" charset="0"/>
              </a:rPr>
              <a:t>verður byggt á efnistökum, </a:t>
            </a:r>
            <a:r>
              <a:rPr lang="is-IS" sz="2400" dirty="0" smtClean="0">
                <a:latin typeface="Calibri" panose="020F0502020204030204" pitchFamily="34" charset="0"/>
              </a:rPr>
              <a:t>leiðarbók</a:t>
            </a:r>
            <a:r>
              <a:rPr lang="is-IS" sz="2400" dirty="0">
                <a:latin typeface="Calibri" panose="020F0502020204030204" pitchFamily="34" charset="0"/>
              </a:rPr>
              <a:t> </a:t>
            </a:r>
            <a:r>
              <a:rPr lang="is-IS" sz="2400" dirty="0" smtClean="0">
                <a:latin typeface="Calibri" panose="020F0502020204030204" pitchFamily="34" charset="0"/>
              </a:rPr>
              <a:t>og kynningu á niðurstöðum. </a:t>
            </a:r>
            <a:r>
              <a:rPr lang="is-IS" sz="2400" dirty="0">
                <a:latin typeface="Calibri" panose="020F0502020204030204" pitchFamily="34" charset="0"/>
              </a:rPr>
              <a:t>Þau verða metin sem hópverkefni en einnig verður hver einstaklingur metinn </a:t>
            </a:r>
            <a:r>
              <a:rPr lang="is-IS" sz="2400" dirty="0" smtClean="0">
                <a:latin typeface="Calibri" panose="020F0502020204030204" pitchFamily="34" charset="0"/>
              </a:rPr>
              <a:t>sérstaklega í jafningjamati.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s-IS" sz="2400" dirty="0">
                <a:latin typeface="Calibri" panose="020F0502020204030204" pitchFamily="34" charset="0"/>
              </a:rPr>
              <a:t>Í anda </a:t>
            </a:r>
            <a:r>
              <a:rPr lang="is-IS" sz="2400" dirty="0" smtClean="0">
                <a:latin typeface="Calibri" panose="020F0502020204030204" pitchFamily="34" charset="0"/>
              </a:rPr>
              <a:t>grunnstoða aðalnámskrár </a:t>
            </a:r>
            <a:r>
              <a:rPr lang="is-IS" sz="2400" dirty="0">
                <a:latin typeface="Calibri" panose="020F0502020204030204" pitchFamily="34" charset="0"/>
              </a:rPr>
              <a:t>er við verkefnavinnuna lögð áhersla á </a:t>
            </a:r>
            <a:r>
              <a:rPr lang="is-IS" sz="2400" b="1" dirty="0">
                <a:latin typeface="Calibri" panose="020F0502020204030204" pitchFamily="34" charset="0"/>
              </a:rPr>
              <a:t>lykilhæfni nemenda</a:t>
            </a:r>
            <a:r>
              <a:rPr lang="is-IS" sz="2400" dirty="0">
                <a:latin typeface="Calibri" panose="020F0502020204030204" pitchFamily="34" charset="0"/>
              </a:rPr>
              <a:t>: Tjáning og miðlun, skapandi og gagnrýnin hugsun, sjálfstæði og samvinna, nýting miðla og upplýsinga og ábyrgð og mat á eigin námi.</a:t>
            </a:r>
            <a:r>
              <a:rPr lang="is-IS" sz="2400" u="sng" dirty="0">
                <a:latin typeface="Calibri" panose="020F0502020204030204" pitchFamily="34" charset="0"/>
              </a:rPr>
              <a:t> </a:t>
            </a:r>
            <a:endParaRPr lang="is-IS" sz="2400" dirty="0">
              <a:latin typeface="Calibri" pitchFamily="34" charset="0"/>
            </a:endParaRPr>
          </a:p>
          <a:p>
            <a:pPr marL="0" lvl="0" indent="0">
              <a:buNone/>
            </a:pPr>
            <a:endParaRPr lang="is-I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b="1" dirty="0" smtClean="0">
                <a:solidFill>
                  <a:schemeClr val="tx1"/>
                </a:solidFill>
                <a:latin typeface="Calibri" pitchFamily="34" charset="0"/>
              </a:rPr>
              <a:t>Að </a:t>
            </a:r>
            <a:r>
              <a:rPr lang="is-IS" b="1" dirty="0">
                <a:solidFill>
                  <a:schemeClr val="tx1"/>
                </a:solidFill>
                <a:latin typeface="Calibri" pitchFamily="34" charset="0"/>
              </a:rPr>
              <a:t>velja </a:t>
            </a:r>
            <a:r>
              <a:rPr lang="is-IS" b="1" dirty="0" smtClean="0">
                <a:solidFill>
                  <a:schemeClr val="tx1"/>
                </a:solidFill>
                <a:latin typeface="Calibri" pitchFamily="34" charset="0"/>
              </a:rPr>
              <a:t>rannsóknarefni</a:t>
            </a:r>
            <a:r>
              <a:rPr lang="is-IS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s-IS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is-I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78608"/>
            <a:ext cx="748883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  <a:t>Rannsóknarspurning </a:t>
            </a:r>
            <a:r>
              <a:rPr lang="is-IS" sz="2200" dirty="0">
                <a:solidFill>
                  <a:schemeClr val="tx1"/>
                </a:solidFill>
                <a:latin typeface="Calibri" pitchFamily="34" charset="0"/>
              </a:rPr>
              <a:t>er </a:t>
            </a:r>
            <a:r>
              <a:rPr lang="is-IS" sz="2200" u="sng" dirty="0">
                <a:solidFill>
                  <a:schemeClr val="tx1"/>
                </a:solidFill>
                <a:latin typeface="Calibri" pitchFamily="34" charset="0"/>
              </a:rPr>
              <a:t>nafn</a:t>
            </a:r>
            <a:r>
              <a:rPr lang="is-IS" sz="2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  <a:t>verkefnisins. </a:t>
            </a:r>
            <a:b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is-IS" sz="2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  <a:t>Verkefnið byggir á: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staðreyndum 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útskýringum 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álitamálum 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niðurstöðum/lokaorðum</a:t>
            </a:r>
            <a:endParaRPr lang="is-I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is-IS" sz="2200" b="1" dirty="0" smtClean="0">
              <a:solidFill>
                <a:srgbClr val="1103C5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s-IS" sz="2200" b="1" dirty="0" smtClean="0">
                <a:latin typeface="Calibri" pitchFamily="34" charset="0"/>
              </a:rPr>
              <a:t>  Það </a:t>
            </a:r>
            <a:r>
              <a:rPr lang="is-IS" sz="2200" b="1" dirty="0">
                <a:latin typeface="Calibri" pitchFamily="34" charset="0"/>
              </a:rPr>
              <a:t>er mikilvægt að vanda </a:t>
            </a:r>
            <a:r>
              <a:rPr lang="is-IS" sz="2200" b="1" dirty="0" smtClean="0">
                <a:latin typeface="Calibri" pitchFamily="34" charset="0"/>
              </a:rPr>
              <a:t>sig </a:t>
            </a:r>
            <a:r>
              <a:rPr lang="is-IS" sz="2200" b="1" dirty="0">
                <a:latin typeface="Calibri" pitchFamily="34" charset="0"/>
              </a:rPr>
              <a:t>þegar velja </a:t>
            </a:r>
            <a:r>
              <a:rPr lang="is-IS" sz="2200" b="1" dirty="0" smtClean="0">
                <a:latin typeface="Calibri" pitchFamily="34" charset="0"/>
              </a:rPr>
              <a:t>á viðfangsefni</a:t>
            </a:r>
            <a:endParaRPr lang="is-I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47510" cy="595193"/>
          </a:xfrm>
        </p:spPr>
        <p:txBody>
          <a:bodyPr>
            <a:normAutofit fontScale="90000"/>
          </a:bodyPr>
          <a:lstStyle/>
          <a:p>
            <a:r>
              <a:rPr lang="is-IS" sz="4000" b="1" dirty="0" smtClean="0">
                <a:solidFill>
                  <a:schemeClr val="tx1"/>
                </a:solidFill>
                <a:latin typeface="Calibri" pitchFamily="34" charset="0"/>
              </a:rPr>
              <a:t>Leiðarbók</a:t>
            </a:r>
            <a:endParaRPr lang="is-I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848" y="1772816"/>
            <a:ext cx="6811512" cy="4392488"/>
          </a:xfrm>
        </p:spPr>
        <p:txBody>
          <a:bodyPr>
            <a:normAutofit/>
          </a:bodyPr>
          <a:lstStyle/>
          <a:p>
            <a:pPr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  <a:t>Er </a:t>
            </a:r>
            <a:r>
              <a:rPr lang="is-IS" sz="2200" dirty="0">
                <a:solidFill>
                  <a:schemeClr val="tx1"/>
                </a:solidFill>
                <a:latin typeface="Calibri" pitchFamily="34" charset="0"/>
              </a:rPr>
              <a:t>unnin jafnhliða </a:t>
            </a:r>
            <a: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  <a:t>lokaverkefninu</a:t>
            </a:r>
          </a:p>
          <a:p>
            <a:pPr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is-IS" sz="2200" dirty="0" smtClean="0">
                <a:solidFill>
                  <a:schemeClr val="tx1"/>
                </a:solidFill>
                <a:latin typeface="Calibri" pitchFamily="34" charset="0"/>
              </a:rPr>
              <a:t>Er stýritæki nemenda við verkefnavinnuna</a:t>
            </a:r>
          </a:p>
          <a:p>
            <a:pPr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Er aðalviðmið </a:t>
            </a:r>
            <a:r>
              <a:rPr lang="is-IS" sz="2200" dirty="0">
                <a:latin typeface="Calibri" pitchFamily="34" charset="0"/>
              </a:rPr>
              <a:t>leiðbeinenda þegar </a:t>
            </a:r>
            <a:r>
              <a:rPr lang="is-IS" sz="2200" dirty="0" smtClean="0">
                <a:latin typeface="Calibri" pitchFamily="34" charset="0"/>
              </a:rPr>
              <a:t>hópurinn </a:t>
            </a:r>
            <a:r>
              <a:rPr lang="is-IS" sz="2200" dirty="0">
                <a:latin typeface="Calibri" pitchFamily="34" charset="0"/>
              </a:rPr>
              <a:t>er </a:t>
            </a:r>
            <a:r>
              <a:rPr lang="is-IS" sz="2200" dirty="0" smtClean="0">
                <a:latin typeface="Calibri" pitchFamily="34" charset="0"/>
              </a:rPr>
              <a:t>metinn</a:t>
            </a:r>
          </a:p>
          <a:p>
            <a:pPr marL="0" lvl="0" indent="0">
              <a:buClr>
                <a:srgbClr val="AA2B1E"/>
              </a:buClr>
              <a:buNone/>
            </a:pPr>
            <a:endParaRPr lang="is-IS" sz="19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is-I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endParaRPr lang="is-IS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is-I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b="1" dirty="0" smtClean="0">
                <a:solidFill>
                  <a:schemeClr val="tx1"/>
                </a:solidFill>
                <a:latin typeface="Calibri" pitchFamily="34" charset="0"/>
              </a:rPr>
              <a:t>Leiðsagnakennarar</a:t>
            </a:r>
            <a:endParaRPr lang="is-I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344816" cy="352839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is-IS" sz="2200" dirty="0">
                <a:latin typeface="Calibri" panose="020F0502020204030204" pitchFamily="34" charset="0"/>
              </a:rPr>
              <a:t>Hver hópur fær einn </a:t>
            </a:r>
            <a:r>
              <a:rPr lang="is-IS" sz="2200" dirty="0" smtClean="0">
                <a:latin typeface="Calibri" panose="020F0502020204030204" pitchFamily="34" charset="0"/>
              </a:rPr>
              <a:t>leiðsagnakennara í upphafi verkefnisins.</a:t>
            </a:r>
            <a:endParaRPr lang="is-IS" sz="22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s-IS" sz="2200" dirty="0">
                <a:latin typeface="Calibri" panose="020F0502020204030204" pitchFamily="34" charset="0"/>
              </a:rPr>
              <a:t>Leiðbeinendur eru ráðgefandi og aðstoða nemendur eftir </a:t>
            </a:r>
            <a:r>
              <a:rPr lang="is-IS" sz="2200" dirty="0" smtClean="0">
                <a:latin typeface="Calibri" panose="020F0502020204030204" pitchFamily="34" charset="0"/>
              </a:rPr>
              <a:t>þörfum.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Hlutverk </a:t>
            </a:r>
            <a:r>
              <a:rPr lang="is-IS" sz="2200" dirty="0">
                <a:latin typeface="Calibri" panose="020F0502020204030204" pitchFamily="34" charset="0"/>
              </a:rPr>
              <a:t>þeirra er að fara yfir þá vinnu sem nemendur settu sér að markmiði ásamt því að fylgjast með </a:t>
            </a:r>
            <a:r>
              <a:rPr lang="is-IS" sz="2200" dirty="0" smtClean="0">
                <a:latin typeface="Calibri" panose="020F0502020204030204" pitchFamily="34" charset="0"/>
              </a:rPr>
              <a:t>verkáætlun hópsins og </a:t>
            </a:r>
            <a:r>
              <a:rPr lang="is-IS" sz="2200" dirty="0">
                <a:latin typeface="Calibri" panose="020F0502020204030204" pitchFamily="34" charset="0"/>
              </a:rPr>
              <a:t>virkni </a:t>
            </a:r>
            <a:r>
              <a:rPr lang="is-IS" sz="2200" dirty="0" smtClean="0">
                <a:latin typeface="Calibri" panose="020F0502020204030204" pitchFamily="34" charset="0"/>
              </a:rPr>
              <a:t>einstaklinga.</a:t>
            </a:r>
            <a:endParaRPr lang="is-IS" sz="2200" dirty="0">
              <a:latin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Leiðsagnakennarar verða </a:t>
            </a:r>
            <a:r>
              <a:rPr lang="is-IS" sz="2200" dirty="0">
                <a:latin typeface="Calibri" panose="020F0502020204030204" pitchFamily="34" charset="0"/>
              </a:rPr>
              <a:t>til taks alla </a:t>
            </a:r>
            <a:r>
              <a:rPr lang="is-IS" sz="2200" dirty="0" smtClean="0">
                <a:latin typeface="Calibri" panose="020F0502020204030204" pitchFamily="34" charset="0"/>
              </a:rPr>
              <a:t>dagana í fyrirfram tilgreindum stofum.</a:t>
            </a: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taðgengill efn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953454"/>
              </p:ext>
            </p:extLst>
          </p:nvPr>
        </p:nvGraphicFramePr>
        <p:xfrm>
          <a:off x="240902" y="332657"/>
          <a:ext cx="8579572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424"/>
                <a:gridCol w="1716037"/>
                <a:gridCol w="1716037"/>
                <a:gridCol w="1716037"/>
                <a:gridCol w="1716037"/>
              </a:tblGrid>
              <a:tr h="342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Matsatriði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A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C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D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  <a:tr h="767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Vinnusemi/virkni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kemur sér strax að vinnu og vinnu vel í tímum. Sýnir frumkvæði og áhuga.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vinnur oftast vel í tímum og kemur sér nokkuð fljótt að vinnu. Frumkvæði og áhugi oftast til staðar.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vinnur stundum vel en kemur sér frekar seint að vinnu. Áhugi mætti vera meiri.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vinnur sjaldan af áhuga og samviskusemi og sýnir ekkert frumkvæði.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  <a:tr h="922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Skipulag og gögn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skipuleggur sig alltaf vel, mætir alltaf með öll gögn og heldur vel utan um leiðarbók.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skipuleggur sig oftast vel, mætir yfirleitt með öll gögn og heldur utan um leiðarbók.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skipuleggur sig sæmilega vel, mætir stundum með öll gögn. Þarf að halda betur utan um gögn og leiðarbók. 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Nemandi skipuleggur sig sjaldan vel. Mætir sjaldan/aldrei með öll gögn og heldur ekki utan um leiðarbók. 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  <a:tr h="922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Þekking á efninu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Umfjöllun er ítarleg. Augljóst er á verkefninu að hópurinn hefur kynnt sér efnið mjög vel, hann sýnir góðan skilning og innsýn.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Umfjöllun er nokkuð ítarleg. Verkefnið ber merki um góðan skilning á efninu.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Umfjöllunin er í styttri kantinum. Verkefnið ber víða merki um góðan skilning en gloppur sjást inn á milli.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Umfjöllunin er stutt. Verkefnið ber merki um að nemandinn hafi þurft að kynna sér efnið miklu betur.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  <a:tr h="1077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Skýrleiki í framsetningu</a:t>
                      </a:r>
                      <a:br>
                        <a:rPr lang="is-IS" sz="1000">
                          <a:effectLst/>
                        </a:rPr>
                      </a:br>
                      <a:r>
                        <a:rPr lang="is-IS" sz="1000">
                          <a:effectLst/>
                        </a:rPr>
                        <a:t>Rökleg uppbygging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Skipulag verkefnis ber vott um skýra heildarhugsun og tilgang. Rannsóknarspurningunni er svarað með verkefninu. 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Skipulag verkefnis ber vott um skýra heildarhugsun/tilgang eða rannsóknarspurningunni er svarað með verkefninu.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Skipulag verkefnisins skortir skýra heildarhugsun/tilgang en þó er leitast við að svara rannsóknarspurningunni.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Skortur á skipulagi og rannsóknarspurningunni er ekki svarað.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  <a:tr h="922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Heimildaskrá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Heimildaskrá er rétt upp sett og endurspeglar þær heimildir sem nýttar eru í verkefninu.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Einhverjir hnökrar á uppsetningu, einhver heimild er ekki skráð eða einhver heimild er skráð en ekki vitnað í hana.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Talsverðir hnökrar eru á uppsetningu, einhverjar heimildir eru ekki skráðar eða eru skráðar en ekki vitnað í.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Engin heimildaskrá.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  <a:tr h="1117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Sýningarbás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Básinn endurspeglar viðfangsefnið vel og augljóst er hvernig gesturinn getur kynnt sér efnið betur í þeim gögnum sem sett eru fram.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Básinn endurspeglar viðfangsefnið vel eða augljóst er hvernig gesturinn getur kynnt sér efnið betur í þeim gögnum sem sett eru fram.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>
                          <a:effectLst/>
                        </a:rPr>
                        <a:t>Frekar óljóst er hvað verið er að sýna í þessum bás og ekki blasir við gesti hvernig hann getur lært meira um efnið.</a:t>
                      </a:r>
                      <a:endParaRPr lang="is-I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000" dirty="0">
                          <a:effectLst/>
                        </a:rPr>
                        <a:t>Viðfangsefnið er ekki augljóst þegar gestur lítur á básinn og erfitt er að sjá hvernig hægt er að kynna sér málið frekar.</a:t>
                      </a:r>
                      <a:endParaRPr lang="is-I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2" marR="576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Dæmi um lokaverkefni frá öðrum skólum</a:t>
            </a:r>
            <a:endParaRPr lang="is-IS" b="1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s-I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Réttarholtsskóli </a:t>
            </a:r>
            <a:br>
              <a:rPr lang="is-I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retto.is/retto/page.aspx?id=440</a:t>
            </a:r>
            <a:endParaRPr lang="is-I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s-I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Grunnskóli Vestmannaeyja 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grv.is/page/2017-lokaverkefni</a:t>
            </a:r>
            <a:endParaRPr lang="is-I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s-I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Laugalækjarskóli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www.laugalaekjarskoli.is/nam/verkefni-nemenda-2</a:t>
            </a:r>
            <a:endParaRPr lang="is-I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s-IS" dirty="0" smtClean="0"/>
          </a:p>
          <a:p>
            <a:pPr>
              <a:buFont typeface="Wingdings" panose="05000000000000000000" pitchFamily="2" charset="2"/>
              <a:buChar char="Ø"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78771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0" y="817582"/>
            <a:ext cx="2492445" cy="33232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0" y="3789040"/>
            <a:ext cx="3059832" cy="2294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93" y="817582"/>
            <a:ext cx="2283718" cy="3044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14" y="821939"/>
            <a:ext cx="2148236" cy="2864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79050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593835"/>
            <a:ext cx="3346616" cy="25099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46" y="1418824"/>
            <a:ext cx="1935833" cy="2581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32597"/>
            <a:ext cx="3059832" cy="2294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4" y="692696"/>
            <a:ext cx="3082988" cy="2312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62" y="4280034"/>
            <a:ext cx="2459765" cy="1844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79" y="3218810"/>
            <a:ext cx="2776531" cy="20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24258"/>
            <a:ext cx="2536963" cy="190272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17582"/>
            <a:ext cx="3888432" cy="291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23" y="2955510"/>
            <a:ext cx="2031690" cy="270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4" y="3941258"/>
            <a:ext cx="2843808" cy="2132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86" y="709140"/>
            <a:ext cx="2875128" cy="2156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9" y="2177114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346616" cy="25099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696"/>
            <a:ext cx="2245958" cy="2994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00" y="2337323"/>
            <a:ext cx="2335188" cy="3113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08428"/>
            <a:ext cx="2295800" cy="3061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25423"/>
            <a:ext cx="2908558" cy="21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04856" cy="4464496"/>
          </a:xfrm>
        </p:spPr>
        <p:txBody>
          <a:bodyPr>
            <a:normAutofit/>
          </a:bodyPr>
          <a:lstStyle/>
          <a:p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>Lokaverkefnið er rannsóknarverkefni </a:t>
            </a:r>
            <a:r>
              <a:rPr lang="is-IS" sz="3100" dirty="0">
                <a:solidFill>
                  <a:schemeClr val="tx1"/>
                </a:solidFill>
                <a:latin typeface="Calibri" pitchFamily="34" charset="0"/>
              </a:rPr>
              <a:t>og er </a:t>
            </a:r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>ætlað að </a:t>
            </a:r>
            <a:r>
              <a:rPr lang="is-IS" sz="3100" dirty="0">
                <a:solidFill>
                  <a:schemeClr val="tx1"/>
                </a:solidFill>
                <a:latin typeface="Calibri" pitchFamily="34" charset="0"/>
              </a:rPr>
              <a:t>endurspegla </a:t>
            </a:r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>þá kunnáttu, </a:t>
            </a:r>
            <a:r>
              <a:rPr lang="is-IS" sz="3100" dirty="0">
                <a:solidFill>
                  <a:schemeClr val="tx1"/>
                </a:solidFill>
                <a:latin typeface="Calibri" pitchFamily="34" charset="0"/>
              </a:rPr>
              <a:t>þekkingu </a:t>
            </a:r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>og </a:t>
            </a:r>
            <a:r>
              <a:rPr lang="is-IS" sz="3100" dirty="0">
                <a:solidFill>
                  <a:schemeClr val="tx1"/>
                </a:solidFill>
                <a:latin typeface="Calibri" pitchFamily="34" charset="0"/>
              </a:rPr>
              <a:t>færni </a:t>
            </a:r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>sem nemendur búa yfir við </a:t>
            </a:r>
            <a:r>
              <a:rPr lang="is-IS" sz="3100" dirty="0">
                <a:solidFill>
                  <a:schemeClr val="tx1"/>
                </a:solidFill>
                <a:latin typeface="Calibri" pitchFamily="34" charset="0"/>
              </a:rPr>
              <a:t>lok </a:t>
            </a:r>
            <a:r>
              <a:rPr lang="is-IS" sz="3100" dirty="0" smtClean="0">
                <a:solidFill>
                  <a:schemeClr val="tx1"/>
                </a:solidFill>
                <a:latin typeface="Calibri" pitchFamily="34" charset="0"/>
              </a:rPr>
              <a:t>grunnskólans.</a:t>
            </a:r>
            <a:r>
              <a:rPr lang="is-IS" dirty="0">
                <a:solidFill>
                  <a:srgbClr val="1103C5"/>
                </a:solidFill>
                <a:latin typeface="Calibri" pitchFamily="34" charset="0"/>
              </a:rPr>
              <a:t/>
            </a:r>
            <a:br>
              <a:rPr lang="is-IS" dirty="0">
                <a:solidFill>
                  <a:srgbClr val="1103C5"/>
                </a:solidFill>
                <a:latin typeface="Calibri" pitchFamily="34" charset="0"/>
              </a:rPr>
            </a:br>
            <a:endParaRPr lang="is-IS" dirty="0">
              <a:solidFill>
                <a:srgbClr val="1103C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37" y="629603"/>
            <a:ext cx="2702718" cy="360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9603"/>
            <a:ext cx="3348487" cy="2511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42744"/>
            <a:ext cx="2067694" cy="275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90" y="2187618"/>
            <a:ext cx="2139702" cy="2852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97" y="3811933"/>
            <a:ext cx="1842932" cy="24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80960" cy="1371600"/>
          </a:xfrm>
        </p:spPr>
        <p:txBody>
          <a:bodyPr>
            <a:normAutofit/>
          </a:bodyPr>
          <a:lstStyle/>
          <a:p>
            <a:r>
              <a:rPr lang="is-IS" sz="4000" b="1" dirty="0" smtClean="0">
                <a:solidFill>
                  <a:schemeClr val="tx1"/>
                </a:solidFill>
                <a:latin typeface="Calibri" pitchFamily="34" charset="0"/>
              </a:rPr>
              <a:t>Verkefnið</a:t>
            </a:r>
            <a:endParaRPr lang="is-I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80" y="1484784"/>
            <a:ext cx="7112788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Verkefnið byggist á </a:t>
            </a:r>
            <a:r>
              <a:rPr lang="is-IS" sz="2200" b="1" dirty="0" smtClean="0">
                <a:latin typeface="Calibri" pitchFamily="34" charset="0"/>
              </a:rPr>
              <a:t>öflun upplýsinga, úrvinnslu og skilum </a:t>
            </a:r>
            <a:r>
              <a:rPr lang="is-IS" sz="2200" dirty="0" smtClean="0">
                <a:latin typeface="Calibri" pitchFamily="34" charset="0"/>
              </a:rPr>
              <a:t>í fjölbreyttu og mismunandi formi.</a:t>
            </a:r>
          </a:p>
          <a:p>
            <a:pPr>
              <a:buFont typeface="Wingdings" pitchFamily="2" charset="2"/>
              <a:buChar char="Ø"/>
            </a:pPr>
            <a:r>
              <a:rPr lang="is-IS" sz="2200" b="1" dirty="0" smtClean="0">
                <a:latin typeface="Calibri" pitchFamily="34" charset="0"/>
              </a:rPr>
              <a:t>Lokaverkefnið </a:t>
            </a:r>
            <a:r>
              <a:rPr lang="is-IS" sz="2200" b="1" dirty="0">
                <a:latin typeface="Calibri" panose="020F0502020204030204" pitchFamily="34" charset="0"/>
              </a:rPr>
              <a:t>fyllir stundaskrá nemenda </a:t>
            </a:r>
            <a:r>
              <a:rPr lang="is-IS" sz="2200" dirty="0">
                <a:latin typeface="Calibri" panose="020F0502020204030204" pitchFamily="34" charset="0"/>
              </a:rPr>
              <a:t>og fellur því öll önnur hefðbundin kennsla niður meðan á því stendur. </a:t>
            </a:r>
            <a:endParaRPr lang="is-IS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s-IS" sz="2200" b="1" dirty="0" smtClean="0">
                <a:latin typeface="Calibri" pitchFamily="34" charset="0"/>
              </a:rPr>
              <a:t>Nemendur </a:t>
            </a:r>
            <a:r>
              <a:rPr lang="is-IS" sz="2200" b="1" dirty="0">
                <a:latin typeface="Calibri" pitchFamily="34" charset="0"/>
              </a:rPr>
              <a:t>velja sér sjálfir það tjáningarform </a:t>
            </a:r>
            <a:r>
              <a:rPr lang="is-IS" sz="2200" dirty="0">
                <a:latin typeface="Calibri" pitchFamily="34" charset="0"/>
              </a:rPr>
              <a:t>sem þeir telja henta verkefni þeirra best. Búa má til bæklinga, vefi, líkön, myndverk, glærur, tónlist, leikverk, dans eða annað sem </a:t>
            </a:r>
            <a:r>
              <a:rPr lang="is-IS" sz="2200" dirty="0" smtClean="0">
                <a:latin typeface="Calibri" pitchFamily="34" charset="0"/>
              </a:rPr>
              <a:t>nemendum </a:t>
            </a:r>
            <a:r>
              <a:rPr lang="is-IS" sz="2200" dirty="0">
                <a:latin typeface="Calibri" pitchFamily="34" charset="0"/>
              </a:rPr>
              <a:t>dettur í </a:t>
            </a:r>
            <a:r>
              <a:rPr lang="is-IS" sz="2200" dirty="0" smtClean="0">
                <a:latin typeface="Calibri" pitchFamily="34" charset="0"/>
              </a:rPr>
              <a:t>hug.</a:t>
            </a:r>
            <a:endParaRPr lang="is-IS" sz="2200" dirty="0"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Ætlast </a:t>
            </a:r>
            <a:r>
              <a:rPr lang="is-IS" sz="2200" dirty="0">
                <a:latin typeface="Calibri" pitchFamily="34" charset="0"/>
              </a:rPr>
              <a:t>er til að nemendur viði að sér </a:t>
            </a:r>
            <a:r>
              <a:rPr lang="is-IS" sz="2200" b="1" dirty="0">
                <a:latin typeface="Calibri" pitchFamily="34" charset="0"/>
              </a:rPr>
              <a:t>heimildum úr ólíkum áttum</a:t>
            </a:r>
            <a:r>
              <a:rPr lang="is-IS" sz="2200" dirty="0">
                <a:latin typeface="Calibri" pitchFamily="34" charset="0"/>
              </a:rPr>
              <a:t>, s.s. bókum, af </a:t>
            </a:r>
            <a:r>
              <a:rPr lang="is-IS" sz="2200" dirty="0" smtClean="0">
                <a:latin typeface="Calibri" pitchFamily="34" charset="0"/>
              </a:rPr>
              <a:t>veraldarvefnum, </a:t>
            </a:r>
            <a:r>
              <a:rPr lang="is-IS" sz="2200" dirty="0">
                <a:latin typeface="Calibri" pitchFamily="34" charset="0"/>
              </a:rPr>
              <a:t>með </a:t>
            </a:r>
            <a:r>
              <a:rPr lang="is-IS" sz="2200" dirty="0" smtClean="0">
                <a:latin typeface="Calibri" pitchFamily="34" charset="0"/>
              </a:rPr>
              <a:t>viðtölum, vettvangsferðum </a:t>
            </a:r>
            <a:r>
              <a:rPr lang="is-IS" sz="2200" dirty="0">
                <a:latin typeface="Calibri" pitchFamily="34" charset="0"/>
              </a:rPr>
              <a:t>o.s. frv.</a:t>
            </a:r>
          </a:p>
          <a:p>
            <a:pPr>
              <a:buFont typeface="Wingdings" pitchFamily="2" charset="2"/>
              <a:buChar char="Ø"/>
            </a:pPr>
            <a:endParaRPr lang="is-I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Þemu verkefna</a:t>
            </a:r>
            <a:endParaRPr lang="is-IS" b="1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500" b="1" dirty="0" smtClean="0"/>
              <a:t>Hver hópur velur eitt af eftirtöldum þemum til að vinna </a:t>
            </a:r>
            <a:r>
              <a:rPr lang="is-IS" sz="2500" b="1" dirty="0" err="1" smtClean="0"/>
              <a:t>út</a:t>
            </a:r>
            <a:r>
              <a:rPr lang="is-IS" sz="2500" b="1" dirty="0" smtClean="0"/>
              <a:t> frá:</a:t>
            </a:r>
          </a:p>
          <a:p>
            <a:r>
              <a:rPr lang="is-IS" sz="2500" dirty="0" smtClean="0"/>
              <a:t>Umhverfið</a:t>
            </a:r>
          </a:p>
          <a:p>
            <a:r>
              <a:rPr lang="is-IS" sz="2500" dirty="0" smtClean="0"/>
              <a:t>Hamingja</a:t>
            </a:r>
          </a:p>
          <a:p>
            <a:r>
              <a:rPr lang="is-IS" sz="2500" dirty="0" smtClean="0"/>
              <a:t>Litir</a:t>
            </a:r>
            <a:endParaRPr lang="is-IS" sz="2500" dirty="0"/>
          </a:p>
        </p:txBody>
      </p:sp>
    </p:spTree>
    <p:extLst>
      <p:ext uri="{BB962C8B-B14F-4D97-AF65-F5344CB8AC3E}">
        <p14:creationId xmlns:p14="http://schemas.microsoft.com/office/powerpoint/2010/main" val="11449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is-IS" b="1" dirty="0" smtClean="0">
                <a:solidFill>
                  <a:schemeClr val="tx1"/>
                </a:solidFill>
              </a:rPr>
              <a:t>Sýning í Ásgarði 6. júní</a:t>
            </a:r>
            <a:endParaRPr lang="is-IS" b="1" dirty="0">
              <a:solidFill>
                <a:schemeClr val="tx1"/>
              </a:solidFill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958393" y="1772816"/>
            <a:ext cx="7430031" cy="21602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Sýning á verkefninu fyrir aðstandendur og samnemendur.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Hver hópur fær úthlutað sýningarsvæði (</a:t>
            </a:r>
            <a:r>
              <a:rPr lang="is-IS" sz="2200" dirty="0" err="1" smtClean="0">
                <a:latin typeface="Calibri" panose="020F0502020204030204" pitchFamily="34" charset="0"/>
              </a:rPr>
              <a:t>bás</a:t>
            </a:r>
            <a:r>
              <a:rPr lang="is-IS" sz="2200" dirty="0" smtClean="0">
                <a:latin typeface="Calibri" panose="020F0502020204030204" pitchFamily="34" charset="0"/>
              </a:rPr>
              <a:t>) í Ásgarði 6. júní.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Básinn er endanleg útskýring á verkefni nemenda.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Á básnum eiga vinnuferli, myndir og niðurstöður að vera sýnilegar ásamt þeim afurðum sem nemendur búa til.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dirty="0" smtClean="0">
                <a:latin typeface="Calibri" panose="020F0502020204030204" pitchFamily="34" charset="0"/>
              </a:rPr>
              <a:t>Mikilvægt er að básinn sé vel unnin og frumlegur því nemendur eru að keppast við að ná til sem flestra sem fara um svæðið.</a:t>
            </a:r>
          </a:p>
          <a:p>
            <a:pPr>
              <a:buFont typeface="Wingdings" panose="05000000000000000000" pitchFamily="2" charset="2"/>
              <a:buChar char="Ø"/>
            </a:pP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b="1" dirty="0" smtClean="0">
                <a:solidFill>
                  <a:schemeClr val="tx1"/>
                </a:solidFill>
                <a:latin typeface="Calibri" pitchFamily="34" charset="0"/>
              </a:rPr>
              <a:t>Áherslur í verkefninu</a:t>
            </a:r>
            <a:r>
              <a:rPr lang="is-IS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is-IS" dirty="0">
                <a:solidFill>
                  <a:srgbClr val="C00000"/>
                </a:solidFill>
                <a:latin typeface="Calibri" pitchFamily="34" charset="0"/>
              </a:rPr>
            </a:br>
            <a:endParaRPr lang="is-I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12" y="1844824"/>
            <a:ext cx="6696744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100" b="1" dirty="0" smtClean="0">
                <a:latin typeface="Calibri" pitchFamily="34" charset="0"/>
              </a:rPr>
              <a:t>Að nemendur geti:</a:t>
            </a:r>
          </a:p>
          <a:p>
            <a:pPr>
              <a:buFont typeface="Wingdings" pitchFamily="2" charset="2"/>
              <a:buChar char="Ø"/>
            </a:pPr>
            <a:r>
              <a:rPr lang="is-IS" sz="3100" dirty="0">
                <a:latin typeface="Calibri" pitchFamily="34" charset="0"/>
              </a:rPr>
              <a:t>s</a:t>
            </a:r>
            <a:r>
              <a:rPr lang="is-IS" sz="3100" dirty="0" smtClean="0">
                <a:latin typeface="Calibri" pitchFamily="34" charset="0"/>
              </a:rPr>
              <a:t>ett </a:t>
            </a:r>
            <a:r>
              <a:rPr lang="is-IS" sz="3100" dirty="0">
                <a:latin typeface="Calibri" pitchFamily="34" charset="0"/>
              </a:rPr>
              <a:t>fram </a:t>
            </a:r>
            <a:r>
              <a:rPr lang="is-IS" sz="3100" dirty="0" smtClean="0">
                <a:latin typeface="Calibri" pitchFamily="34" charset="0"/>
              </a:rPr>
              <a:t>rannsóknarspurningu</a:t>
            </a:r>
          </a:p>
          <a:p>
            <a:pPr lvl="0">
              <a:buFont typeface="Wingdings" pitchFamily="2" charset="2"/>
              <a:buChar char="Ø"/>
            </a:pPr>
            <a:r>
              <a:rPr lang="is-IS" sz="3100" dirty="0">
                <a:latin typeface="Calibri" pitchFamily="34" charset="0"/>
              </a:rPr>
              <a:t>g</a:t>
            </a:r>
            <a:r>
              <a:rPr lang="is-IS" sz="3100" dirty="0" smtClean="0">
                <a:latin typeface="Calibri" pitchFamily="34" charset="0"/>
              </a:rPr>
              <a:t>ert heimildaskrá</a:t>
            </a:r>
            <a:endParaRPr lang="is-IS" sz="3100" dirty="0"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is-IS" sz="3100" dirty="0" err="1" smtClean="0">
                <a:latin typeface="Calibri" pitchFamily="34" charset="0"/>
              </a:rPr>
              <a:t>nýtt</a:t>
            </a:r>
            <a:r>
              <a:rPr lang="is-IS" sz="3100" dirty="0" smtClean="0">
                <a:latin typeface="Calibri" pitchFamily="34" charset="0"/>
              </a:rPr>
              <a:t> sér grunnaðferðir </a:t>
            </a:r>
            <a:r>
              <a:rPr lang="is-IS" sz="3100" dirty="0">
                <a:latin typeface="Calibri" pitchFamily="34" charset="0"/>
              </a:rPr>
              <a:t>í </a:t>
            </a:r>
            <a:r>
              <a:rPr lang="is-IS" sz="3100" dirty="0" smtClean="0">
                <a:latin typeface="Calibri" pitchFamily="34" charset="0"/>
              </a:rPr>
              <a:t>viðtalstækni</a:t>
            </a:r>
            <a:endParaRPr lang="is-IS" sz="3100" dirty="0"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is-IS" sz="3100" dirty="0" smtClean="0">
                <a:latin typeface="Calibri" pitchFamily="34" charset="0"/>
              </a:rPr>
              <a:t>sett upp sýningarsvæði í Ásgarði</a:t>
            </a:r>
            <a:endParaRPr lang="is-IS" sz="3100" dirty="0">
              <a:latin typeface="Calibri" pitchFamily="34" charset="0"/>
            </a:endParaRPr>
          </a:p>
          <a:p>
            <a:endParaRPr lang="is-I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26202"/>
            <a:ext cx="6965245" cy="811218"/>
          </a:xfrm>
        </p:spPr>
        <p:txBody>
          <a:bodyPr>
            <a:normAutofit/>
          </a:bodyPr>
          <a:lstStyle/>
          <a:p>
            <a:r>
              <a:rPr lang="is-IS" sz="4000" b="1" dirty="0" smtClean="0">
                <a:solidFill>
                  <a:schemeClr val="tx1"/>
                </a:solidFill>
                <a:latin typeface="Calibri" pitchFamily="34" charset="0"/>
              </a:rPr>
              <a:t>Tímaáætlun á Listadögum</a:t>
            </a:r>
            <a:endParaRPr lang="is-I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056784" cy="39604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s-I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Mánudagurinn 23. apríl kl. 8:10-9:30 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kynning í Gryfju. Nemendur hafa tækifæri á að hópa sig saman, ákveða efnistök og skila inn verkáætlun á skrifstofuna (fyrir kl. 14:00)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Þriðjudagurinn 24. </a:t>
            </a:r>
            <a:r>
              <a:rPr lang="is-I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apríl kl. </a:t>
            </a:r>
            <a:r>
              <a:rPr lang="is-I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9:50-11:40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hópar hitta leiðsagnarkennara sinn (skipulag verður hengt upp). Þeir sem ekki eru komnir í hópa/ekki búnir að ákveða efnistök hafa tækifæri til að ákveða sig og skila verkáætlun.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Miðvikudagurinn 25. </a:t>
            </a:r>
            <a:r>
              <a:rPr lang="is-I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apríl kl. </a:t>
            </a:r>
            <a:r>
              <a:rPr lang="is-I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9:50-15:00 </a:t>
            </a:r>
            <a:r>
              <a:rPr lang="is-I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vinna í verkefninu, þróun rannsóknarspurninga, upplýsingaöflun og skipulag vinnu.</a:t>
            </a:r>
            <a:endParaRPr lang="is-I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b="1" dirty="0" smtClean="0">
                <a:solidFill>
                  <a:schemeClr val="tx1"/>
                </a:solidFill>
                <a:latin typeface="Calibri" pitchFamily="34" charset="0"/>
              </a:rPr>
              <a:t>Verkáætlun</a:t>
            </a:r>
            <a:endParaRPr lang="is-I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0" y="1772816"/>
            <a:ext cx="767404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2200" b="1" dirty="0" smtClean="0">
                <a:latin typeface="Calibri" pitchFamily="34" charset="0"/>
              </a:rPr>
              <a:t>Í áætluninni á að koma fram:</a:t>
            </a:r>
            <a:endParaRPr lang="is-IS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Hverjir eru í hópnum?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Hverjar eru rannsóknarspurningarnar?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Hver er ástæða fyrir vali á efni?</a:t>
            </a:r>
            <a:endParaRPr lang="is-IS" sz="2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Hvernig ætlar hópurinn að afla sér upplýsinga?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Hvernig ætlar hópurinn að kynna niðurstöður sínar (afurð)?</a:t>
            </a:r>
          </a:p>
          <a:p>
            <a:pPr>
              <a:buFont typeface="Wingdings" pitchFamily="2" charset="2"/>
              <a:buChar char="Ø"/>
            </a:pPr>
            <a:r>
              <a:rPr lang="is-IS" sz="2200" dirty="0" smtClean="0">
                <a:latin typeface="Calibri" pitchFamily="34" charset="0"/>
              </a:rPr>
              <a:t>Annað sem hópurinn vill taka fram</a:t>
            </a:r>
          </a:p>
        </p:txBody>
      </p:sp>
    </p:spTree>
    <p:extLst>
      <p:ext uri="{BB962C8B-B14F-4D97-AF65-F5344CB8AC3E}">
        <p14:creationId xmlns:p14="http://schemas.microsoft.com/office/powerpoint/2010/main" val="12615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f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87362"/>
              </p:ext>
            </p:extLst>
          </p:nvPr>
        </p:nvGraphicFramePr>
        <p:xfrm>
          <a:off x="326150" y="632411"/>
          <a:ext cx="8566000" cy="5451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816"/>
                <a:gridCol w="1321288"/>
                <a:gridCol w="1586044"/>
                <a:gridCol w="1849556"/>
                <a:gridCol w="1577964"/>
                <a:gridCol w="236166"/>
                <a:gridCol w="236166"/>
              </a:tblGrid>
              <a:tr h="192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Mánudagur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Þriðjudagur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Miðvikudagur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Fimmtudagur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Föstudagur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</a:tr>
              <a:tr h="1569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0" dirty="0">
                          <a:solidFill>
                            <a:schemeClr val="tx1"/>
                          </a:solidFill>
                          <a:effectLst/>
                        </a:rPr>
                        <a:t>23. apríl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8:10-9:30 – Lokaverkefni hefst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Kynning á lokaverkefnum í Gryfju. Nemendur fá tækifæri til að hópa sig saman. 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0" dirty="0">
                          <a:solidFill>
                            <a:schemeClr val="tx1"/>
                          </a:solidFill>
                          <a:effectLst/>
                        </a:rPr>
                        <a:t>Skila inn verkáætlun á skrifstofu!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9:50-13:30 Dagskrá Listadaga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24. apríl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9:50-11:40 – Vinna við lokaverkefni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Hópar sem eru tilbúnir með rannsóknarefni byrja hjá sínum leiðsagnarkennara </a:t>
                      </a:r>
                      <a:br>
                        <a:rPr lang="is-IS" sz="800">
                          <a:effectLst/>
                        </a:rPr>
                      </a:br>
                      <a:r>
                        <a:rPr lang="is-IS" sz="800">
                          <a:effectLst/>
                        </a:rPr>
                        <a:t>(sjá skipulag). Vinna við verklýsingu og upplýsingaöflun.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12:10-15:00 Listadagar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25. apríl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9:50-15:00 – Vinna við lokaverkefni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Vinna við verklýsingu og upplýsingaöflun.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 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26. apríl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Hefðbundið skólastarf samkvæmt stundaskrá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27. apríl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Hefðbundið skólastarf samkvæmt stundaskrá 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 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</a:tr>
              <a:tr h="19246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Hefðbundið skólastarf 30. apríl – 18. maí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</a:tr>
              <a:tr h="19246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Prófadagar 22.-25. maí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</a:tr>
              <a:tr h="993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0" dirty="0">
                          <a:solidFill>
                            <a:schemeClr val="tx1"/>
                          </a:solidFill>
                          <a:effectLst/>
                        </a:rPr>
                        <a:t>28. maí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Prófadagur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Vorferð 10. bekkjar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29. maí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Vorferð 10. bekkjar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30. maí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Vorferð 10. bekkjar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31. maí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Lokaverkefni</a:t>
                      </a:r>
                      <a:endParaRPr lang="is-I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Mæting 8:10 til leiðsagnarkennara.</a:t>
                      </a:r>
                      <a:endParaRPr lang="is-I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Vinna samkvæmt verklýsingu.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s-IS" sz="1200" dirty="0">
                          <a:effectLst/>
                        </a:rPr>
                        <a:t>júní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Lokaverkefni</a:t>
                      </a:r>
                      <a:endParaRPr lang="is-I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Mæting 8:10 til leiðsagnarkennara.</a:t>
                      </a:r>
                      <a:endParaRPr lang="is-I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dirty="0">
                          <a:effectLst/>
                        </a:rPr>
                        <a:t>Vinna samkvæmt verklýsingu.</a:t>
                      </a:r>
                      <a:endParaRPr lang="is-IS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 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</a:tr>
              <a:tr h="2268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b="0" dirty="0">
                          <a:solidFill>
                            <a:schemeClr val="tx1"/>
                          </a:solidFill>
                          <a:effectLst/>
                        </a:rPr>
                        <a:t>4. júní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Lokaverkefni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Mæting 8:10 til leiðsagnarkennara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 b="0" dirty="0">
                          <a:solidFill>
                            <a:schemeClr val="tx1"/>
                          </a:solidFill>
                          <a:effectLst/>
                        </a:rPr>
                        <a:t>Úrvinnsla verkefna samkvæmt verklýsingu. </a:t>
                      </a:r>
                      <a:endParaRPr lang="is-I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5. júní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Lokaverkefni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Mæting 8:10 til leiðsagnarkennara.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Úrvinnsla verkefna samkvæmt verklýsingu. 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 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Klára úrvinnslu fyrir sýningu!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6. júní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08:10-9:05 Umsjón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9:25-12:00 Uppsetning sýningarbása í Ásgarði.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 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12:00-13:00 Kynning á verkefnum fyrir nemendur 8. og 9. bekkjar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 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13:30-15:00 Uppskeruhátíð lokaverkefna fyrir aðstandendur.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 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15:00-16:00 Sýningarbásar teknir niður.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 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>
                          <a:effectLst/>
                        </a:rPr>
                        <a:t>7. júní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9:00-12:00 Dagskrá með umsjónarkennara.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 </a:t>
                      </a:r>
                      <a:endParaRPr lang="is-I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800">
                          <a:effectLst/>
                        </a:rPr>
                        <a:t>Útskrift 10. bekkjar kl. 17:00</a:t>
                      </a:r>
                      <a:endParaRPr lang="is-I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8. júní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900" dirty="0">
                          <a:effectLst/>
                        </a:rPr>
                        <a:t> </a:t>
                      </a:r>
                      <a:endParaRPr lang="is-I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900" dirty="0">
                          <a:effectLst/>
                        </a:rPr>
                        <a:t>Sumarfrí!</a:t>
                      </a:r>
                      <a:endParaRPr lang="is-I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900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is-I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2107</TotalTime>
  <Words>1191</Words>
  <Application>Microsoft Office PowerPoint</Application>
  <PresentationFormat>Sýnt á skjá (4:3)</PresentationFormat>
  <Paragraphs>181</Paragraphs>
  <Slides>20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20</vt:i4>
      </vt:variant>
    </vt:vector>
  </HeadingPairs>
  <TitlesOfParts>
    <vt:vector size="27" baseType="lpstr">
      <vt:lpstr>Calibri</vt:lpstr>
      <vt:lpstr>Century Gothic</vt:lpstr>
      <vt:lpstr>Ebrima</vt:lpstr>
      <vt:lpstr>Garamond</vt:lpstr>
      <vt:lpstr>Times New Roman</vt:lpstr>
      <vt:lpstr>Wingdings</vt:lpstr>
      <vt:lpstr>Savon</vt:lpstr>
      <vt:lpstr>Lokaverkefni í 10. bekk    </vt:lpstr>
      <vt:lpstr>Lokaverkefnið er rannsóknarverkefni og er ætlað að endurspegla þá kunnáttu, þekkingu  og færni sem nemendur búa yfir við lok grunnskólans. </vt:lpstr>
      <vt:lpstr>Verkefnið</vt:lpstr>
      <vt:lpstr>Þemu verkefna</vt:lpstr>
      <vt:lpstr>Sýning í Ásgarði 6. júní</vt:lpstr>
      <vt:lpstr> Áherslur í verkefninu </vt:lpstr>
      <vt:lpstr>Tímaáætlun á Listadögum</vt:lpstr>
      <vt:lpstr>Verkáætlun</vt:lpstr>
      <vt:lpstr>PowerPoint-kynning</vt:lpstr>
      <vt:lpstr>Verkefnið</vt:lpstr>
      <vt:lpstr> Að velja rannsóknarefni </vt:lpstr>
      <vt:lpstr>Leiðarbók</vt:lpstr>
      <vt:lpstr>Leiðsagnakennarar</vt:lpstr>
      <vt:lpstr>PowerPoint-kynning</vt:lpstr>
      <vt:lpstr>Dæmi um lokaverkefni frá öðrum skólum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Lokaverkefni 10. bekkja</dc:title>
  <dc:creator>Admin</dc:creator>
  <cp:lastModifiedBy>Hildur Rudolfsdóttir</cp:lastModifiedBy>
  <cp:revision>169</cp:revision>
  <cp:lastPrinted>2018-04-09T13:45:46Z</cp:lastPrinted>
  <dcterms:created xsi:type="dcterms:W3CDTF">2013-02-05T21:22:01Z</dcterms:created>
  <dcterms:modified xsi:type="dcterms:W3CDTF">2018-04-25T07:22:45Z</dcterms:modified>
</cp:coreProperties>
</file>